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7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83" r:id="rId4"/>
    <p:sldId id="286" r:id="rId5"/>
    <p:sldId id="289" r:id="rId6"/>
    <p:sldId id="288" r:id="rId7"/>
    <p:sldId id="287" r:id="rId8"/>
    <p:sldId id="291" r:id="rId9"/>
    <p:sldId id="267" r:id="rId10"/>
    <p:sldId id="293" r:id="rId11"/>
    <p:sldId id="294" r:id="rId12"/>
    <p:sldId id="301" r:id="rId13"/>
    <p:sldId id="295" r:id="rId14"/>
    <p:sldId id="296" r:id="rId15"/>
    <p:sldId id="298" r:id="rId16"/>
    <p:sldId id="300" r:id="rId1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FF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7" d="100"/>
        <a:sy n="19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8CA4432A-A653-4577-A8CF-8099FCF51E7B}" type="datetime1">
              <a:rPr lang="en-US" altLang="en-US"/>
              <a:pPr>
                <a:defRPr/>
              </a:pPr>
              <a:t>10/1/2015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25F9391B-33AB-40F3-B070-1E51A627D7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5841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39637200-AD33-4306-8CE0-8E7482EA8F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34236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ヒラギノ角ゴ Pro W3" pitchFamily="-108" charset="-128"/>
        <a:cs typeface="ヒラギノ角ゴ Pro W3" pitchFamily="-108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ヒラギノ角ゴ Pro W3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ヒラギノ角ゴ Pro W3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B0D2E8B-1455-428F-A399-7BC42BBD4F6B}" type="slidenum">
              <a:rPr lang="en-GB" altLang="en-US" sz="1200" smtClean="0"/>
              <a:pPr/>
              <a:t>1</a:t>
            </a:fld>
            <a:endParaRPr lang="en-GB" alt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2506079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336699"/>
                </a:solidFill>
                <a:latin typeface="Verdana" pitchFamily="34" charset="0"/>
              </a:defRPr>
            </a:lvl1pPr>
            <a:lvl2pPr marL="747408" indent="-287465" eaLnBrk="0" hangingPunct="0">
              <a:defRPr sz="2400">
                <a:solidFill>
                  <a:srgbClr val="336699"/>
                </a:solidFill>
                <a:latin typeface="Verdana" pitchFamily="34" charset="0"/>
              </a:defRPr>
            </a:lvl2pPr>
            <a:lvl3pPr marL="1149858" indent="-229972" eaLnBrk="0" hangingPunct="0">
              <a:defRPr sz="2400">
                <a:solidFill>
                  <a:srgbClr val="336699"/>
                </a:solidFill>
                <a:latin typeface="Verdana" pitchFamily="34" charset="0"/>
              </a:defRPr>
            </a:lvl3pPr>
            <a:lvl4pPr marL="1609801" indent="-229972" eaLnBrk="0" hangingPunct="0">
              <a:defRPr sz="2400">
                <a:solidFill>
                  <a:srgbClr val="336699"/>
                </a:solidFill>
                <a:latin typeface="Verdana" pitchFamily="34" charset="0"/>
              </a:defRPr>
            </a:lvl4pPr>
            <a:lvl5pPr marL="2069744" indent="-229972" eaLnBrk="0" hangingPunct="0">
              <a:defRPr sz="2400">
                <a:solidFill>
                  <a:srgbClr val="336699"/>
                </a:solidFill>
                <a:latin typeface="Verdana" pitchFamily="34" charset="0"/>
              </a:defRPr>
            </a:lvl5pPr>
            <a:lvl6pPr marL="2529688" indent="-2299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99"/>
                </a:solidFill>
                <a:latin typeface="Verdana" pitchFamily="34" charset="0"/>
              </a:defRPr>
            </a:lvl6pPr>
            <a:lvl7pPr marL="2989631" indent="-2299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99"/>
                </a:solidFill>
                <a:latin typeface="Verdana" pitchFamily="34" charset="0"/>
              </a:defRPr>
            </a:lvl7pPr>
            <a:lvl8pPr marL="3449574" indent="-2299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99"/>
                </a:solidFill>
                <a:latin typeface="Verdana" pitchFamily="34" charset="0"/>
              </a:defRPr>
            </a:lvl8pPr>
            <a:lvl9pPr marL="3909517" indent="-2299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6699"/>
                </a:solidFill>
                <a:latin typeface="Verdana" pitchFamily="34" charset="0"/>
              </a:defRPr>
            </a:lvl9pPr>
          </a:lstStyle>
          <a:p>
            <a:pPr eaLnBrk="1" hangingPunct="1"/>
            <a:fld id="{42A59BCF-BF17-4B19-8A6B-891DF0DCE2EC}" type="slidenum">
              <a:rPr lang="en-GB" alt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8</a:t>
            </a:fld>
            <a:endParaRPr lang="en-GB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371" y="4343437"/>
            <a:ext cx="5027263" cy="4115609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6305550"/>
            <a:ext cx="6705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rgbClr val="002664"/>
                </a:solidFill>
              </a:rPr>
              <a:t>INSTITUTE OF OCCUPATIONAL MEDICINE </a:t>
            </a:r>
            <a:r>
              <a:rPr lang="en-US" altLang="en-US" sz="1200" b="1" baseline="30000" smtClean="0">
                <a:solidFill>
                  <a:srgbClr val="002664"/>
                </a:solidFill>
              </a:rPr>
              <a:t>.</a:t>
            </a:r>
            <a:r>
              <a:rPr lang="en-US" altLang="en-US" sz="1200" smtClean="0">
                <a:solidFill>
                  <a:srgbClr val="002664"/>
                </a:solidFill>
              </a:rPr>
              <a:t> Edinburgh </a:t>
            </a:r>
            <a:r>
              <a:rPr lang="en-US" altLang="en-US" sz="1200" b="1" baseline="30000" smtClean="0">
                <a:solidFill>
                  <a:srgbClr val="002664"/>
                </a:solidFill>
              </a:rPr>
              <a:t>.</a:t>
            </a:r>
            <a:r>
              <a:rPr lang="en-US" altLang="en-US" sz="1200" smtClean="0">
                <a:solidFill>
                  <a:srgbClr val="002664"/>
                </a:solidFill>
              </a:rPr>
              <a:t> UK</a:t>
            </a:r>
            <a:endParaRPr lang="en-US" altLang="en-US" sz="900" smtClean="0">
              <a:solidFill>
                <a:srgbClr val="002664"/>
              </a:solidFill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391400" y="6305550"/>
            <a:ext cx="15240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rgbClr val="002664"/>
                </a:solidFill>
              </a:rPr>
              <a:t>www.iom-world.org </a:t>
            </a:r>
            <a:endParaRPr lang="en-US" altLang="en-US" sz="1200" smtClean="0">
              <a:solidFill>
                <a:srgbClr val="002664"/>
              </a:solidFill>
            </a:endParaRP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60350"/>
            <a:ext cx="281146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49666" y="1828799"/>
            <a:ext cx="8360934" cy="1938079"/>
          </a:xfrm>
        </p:spPr>
        <p:txBody>
          <a:bodyPr/>
          <a:lstStyle>
            <a:lvl1pPr algn="r">
              <a:defRPr sz="3800" b="1" baseline="0">
                <a:solidFill>
                  <a:srgbClr val="243489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49666" y="4157678"/>
            <a:ext cx="8360934" cy="1481121"/>
          </a:xfrm>
        </p:spPr>
        <p:txBody>
          <a:bodyPr/>
          <a:lstStyle>
            <a:lvl1pPr marL="0" indent="0" algn="r">
              <a:buFont typeface="Times" pitchFamily="-65" charset="0"/>
              <a:buNone/>
              <a:defRPr/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39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43489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0100"/>
            <a:ext cx="8534400" cy="4825899"/>
          </a:xfrm>
        </p:spPr>
        <p:txBody>
          <a:bodyPr/>
          <a:lstStyle>
            <a:lvl1pPr>
              <a:buClr>
                <a:srgbClr val="FF6600"/>
              </a:buClr>
              <a:defRPr/>
            </a:lvl1pPr>
            <a:lvl2pPr>
              <a:buClr>
                <a:srgbClr val="FF6600"/>
              </a:buClr>
              <a:defRPr/>
            </a:lvl2pPr>
            <a:lvl3pPr>
              <a:buClr>
                <a:srgbClr val="FF6600"/>
              </a:buClr>
              <a:defRPr/>
            </a:lvl3pPr>
            <a:lvl4pPr>
              <a:buClr>
                <a:srgbClr val="FF6600"/>
              </a:buClr>
              <a:defRPr/>
            </a:lvl4pPr>
            <a:lvl5pPr>
              <a:buClr>
                <a:srgbClr val="FF6600"/>
              </a:buCl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400800"/>
            <a:ext cx="990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D5FFA-6093-4C91-8A28-E12B2182956F}" type="datetime1">
              <a:rPr lang="en-US" altLang="en-US"/>
              <a:pPr>
                <a:defRPr/>
              </a:pPr>
              <a:t>10/1/2015</a:t>
            </a:fld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E8699-4700-486D-98C8-1D4DFE9EB1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811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43489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400800"/>
            <a:ext cx="990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D13F5-B78A-41F0-957F-03E1B4D25334}" type="datetime1">
              <a:rPr lang="en-US" altLang="en-US"/>
              <a:pPr>
                <a:defRPr/>
              </a:pPr>
              <a:t>10/1/2015</a:t>
            </a:fld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1346200" y="6402388"/>
            <a:ext cx="5588000" cy="219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0C58-6777-4D63-B16A-D7FD8550CEC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116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400800"/>
            <a:ext cx="990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80C35-C7C2-41F6-ABBB-7EF049596E96}" type="datetime1">
              <a:rPr lang="en-US" altLang="en-US"/>
              <a:pPr>
                <a:defRPr/>
              </a:pPr>
              <a:t>10/1/2015</a:t>
            </a:fld>
            <a:endParaRPr lang="en-GB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1346200" y="6402388"/>
            <a:ext cx="5588000" cy="219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273F9-5BFD-42EA-961A-6607AE3E5F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042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412875"/>
            <a:ext cx="3810000" cy="4330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412875"/>
            <a:ext cx="3810000" cy="2089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654425"/>
            <a:ext cx="3810000" cy="2089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400800"/>
            <a:ext cx="990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6402388"/>
            <a:ext cx="6629400" cy="219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F5F88-BAF6-4C2E-BB01-0CCC982FFB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25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74096" y="6428097"/>
            <a:ext cx="1891459" cy="365125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750C7400-CC8D-477E-AF47-63462DFD4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28625" y="6429396"/>
            <a:ext cx="2133600" cy="36512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14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8626" y="821140"/>
            <a:ext cx="8258174" cy="555989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227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81113"/>
            <a:ext cx="8534400" cy="48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5344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</a:t>
            </a:r>
            <a:endParaRPr lang="en-US" altLang="en-US" smtClean="0"/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008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 i="1">
                <a:solidFill>
                  <a:srgbClr val="243489"/>
                </a:solidFill>
                <a:latin typeface="Verdana" pitchFamily="-108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73A08DC9-3E6D-4161-8918-7BE06F16FE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2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84925"/>
            <a:ext cx="7112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0" r:id="rId2"/>
    <p:sldLayoutId id="2147483821" r:id="rId3"/>
    <p:sldLayoutId id="2147483822" r:id="rId4"/>
    <p:sldLayoutId id="2147483824" r:id="rId5"/>
    <p:sldLayoutId id="2147483825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43489"/>
          </a:solidFill>
          <a:latin typeface="Verdana"/>
          <a:ea typeface="ＭＳ Ｐゴシック" pitchFamily="-65" charset="-128"/>
          <a:cs typeface="Verdan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43489"/>
          </a:solidFill>
          <a:latin typeface="Verdana" pitchFamily="-84" charset="0"/>
          <a:ea typeface="ＭＳ Ｐゴシック" pitchFamily="-65" charset="-128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43489"/>
          </a:solidFill>
          <a:latin typeface="Verdana" pitchFamily="-84" charset="0"/>
          <a:ea typeface="ＭＳ Ｐゴシック" pitchFamily="-65" charset="-128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43489"/>
          </a:solidFill>
          <a:latin typeface="Verdana" pitchFamily="-84" charset="0"/>
          <a:ea typeface="ＭＳ Ｐゴシック" pitchFamily="-65" charset="-128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43489"/>
          </a:solidFill>
          <a:latin typeface="Verdana" pitchFamily="-84" charset="0"/>
          <a:ea typeface="ＭＳ Ｐゴシック" pitchFamily="-65" charset="-128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-65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imes" pitchFamily="18" charset="0"/>
        <a:buChar char="•"/>
        <a:defRPr sz="2800">
          <a:solidFill>
            <a:srgbClr val="243489"/>
          </a:solidFill>
          <a:latin typeface="Verdana"/>
          <a:ea typeface="ＭＳ Ｐゴシック" pitchFamily="-65" charset="-128"/>
          <a:cs typeface="Verdana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imes" pitchFamily="18" charset="0"/>
        <a:buChar char="•"/>
        <a:defRPr sz="2400">
          <a:solidFill>
            <a:srgbClr val="243489"/>
          </a:solidFill>
          <a:latin typeface="Verdana"/>
          <a:ea typeface="ＭＳ Ｐゴシック" pitchFamily="-65" charset="-128"/>
          <a:cs typeface="Verdana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imes" pitchFamily="18" charset="0"/>
        <a:buChar char="•"/>
        <a:defRPr sz="2400">
          <a:solidFill>
            <a:srgbClr val="243489"/>
          </a:solidFill>
          <a:latin typeface="Verdana"/>
          <a:ea typeface="ＭＳ Ｐゴシック" pitchFamily="-65" charset="-128"/>
          <a:cs typeface="Verdana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imes" pitchFamily="18" charset="0"/>
        <a:buChar char="•"/>
        <a:defRPr sz="2000">
          <a:solidFill>
            <a:srgbClr val="243489"/>
          </a:solidFill>
          <a:latin typeface="Verdana"/>
          <a:ea typeface="ＭＳ Ｐゴシック" pitchFamily="-65" charset="-128"/>
          <a:cs typeface="Verdana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imes" pitchFamily="18" charset="0"/>
        <a:buChar char="•"/>
        <a:defRPr sz="2000">
          <a:solidFill>
            <a:srgbClr val="243489"/>
          </a:solidFill>
          <a:latin typeface="Verdana"/>
          <a:ea typeface="ＭＳ Ｐゴシック" pitchFamily="-65" charset="-128"/>
          <a:cs typeface="Verdana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lr>
          <a:srgbClr val="007CC4"/>
        </a:buClr>
        <a:buFont typeface="Times" pitchFamily="-65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lr>
          <a:srgbClr val="007CC4"/>
        </a:buClr>
        <a:buFont typeface="Times" pitchFamily="-65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lr>
          <a:srgbClr val="007CC4"/>
        </a:buClr>
        <a:buFont typeface="Times" pitchFamily="-65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lr>
          <a:srgbClr val="007CC4"/>
        </a:buClr>
        <a:buFont typeface="Times" pitchFamily="-65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as.Falk@bionanonet.at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olivier.salvi@ineris-developpement.com" TargetMode="External"/><Relationship Id="rId2" Type="http://schemas.openxmlformats.org/officeDocument/2006/relationships/hyperlink" Target="mailto:emeric.frejafon@ineris.fr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Martie.van.tongeren@iom-world.or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m-world.s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121024"/>
            <a:ext cx="8299450" cy="1524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/>
            </a:r>
            <a:br>
              <a:rPr lang="en-US" sz="2400" dirty="0" smtClean="0"/>
            </a:br>
            <a:endParaRPr lang="en-GB" altLang="en-US" sz="3200" dirty="0" smtClean="0">
              <a:latin typeface="Verdana" pitchFamily="34" charset="0"/>
              <a:ea typeface="ＭＳ Ｐゴシック" pitchFamily="34" charset="-128"/>
              <a:cs typeface="Verdana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7544" y="4972215"/>
            <a:ext cx="8360934" cy="148112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800" dirty="0" smtClean="0"/>
              <a:t>Thematic brokerage workshops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1800" b="1" dirty="0" smtClean="0"/>
              <a:t>Workshop 7: EU-U.S Cooperation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1800" dirty="0" smtClean="0"/>
              <a:t>EU Brokerage Event on </a:t>
            </a:r>
            <a:r>
              <a:rPr lang="en-GB" sz="1800" dirty="0" err="1" smtClean="0"/>
              <a:t>Kets</a:t>
            </a:r>
            <a:r>
              <a:rPr lang="en-GB" sz="1800" dirty="0" smtClean="0"/>
              <a:t> in Horizon 2020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1800" dirty="0" smtClean="0"/>
              <a:t>Strasbourg, 1st October 2015</a:t>
            </a:r>
          </a:p>
          <a:p>
            <a:endParaRPr lang="en-GB" sz="1800" dirty="0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251520" y="1484784"/>
            <a:ext cx="8568952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800" b="1" baseline="0">
                <a:solidFill>
                  <a:srgbClr val="243489"/>
                </a:solidFill>
                <a:latin typeface="Verdana"/>
                <a:ea typeface="ＭＳ Ｐゴシック" pitchFamily="-65" charset="-128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43489"/>
                </a:solidFill>
                <a:latin typeface="Verdana" pitchFamily="-84" charset="0"/>
                <a:ea typeface="ＭＳ Ｐゴシック" pitchFamily="-65" charset="-128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43489"/>
                </a:solidFill>
                <a:latin typeface="Verdana" pitchFamily="-84" charset="0"/>
                <a:ea typeface="ＭＳ Ｐゴシック" pitchFamily="-65" charset="-128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43489"/>
                </a:solidFill>
                <a:latin typeface="Verdana" pitchFamily="-84" charset="0"/>
                <a:ea typeface="ＭＳ Ｐゴシック" pitchFamily="-65" charset="-128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43489"/>
                </a:solidFill>
                <a:latin typeface="Verdana" pitchFamily="-84" charset="0"/>
                <a:ea typeface="ＭＳ Ｐゴシック" pitchFamily="-65" charset="-128"/>
                <a:cs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-65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-65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-65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-65" charset="0"/>
              </a:defRPr>
            </a:lvl9pPr>
          </a:lstStyle>
          <a:p>
            <a:pPr eaLnBrk="1" hangingPunct="1"/>
            <a:r>
              <a:rPr lang="en-GB" altLang="fr-FR" sz="2800" kern="0" dirty="0" smtClean="0"/>
              <a:t>NMBP 27-2016 Promoting Safe innovation through global consolidation and networking of </a:t>
            </a:r>
            <a:r>
              <a:rPr lang="en-GB" altLang="fr-FR" sz="2800" kern="0" dirty="0" err="1" smtClean="0"/>
              <a:t>nanosafety</a:t>
            </a:r>
            <a:r>
              <a:rPr lang="en-GB" altLang="fr-FR" sz="2800" kern="0" dirty="0" smtClean="0"/>
              <a:t> centres and strengthening the European </a:t>
            </a:r>
            <a:r>
              <a:rPr lang="en-GB" altLang="fr-FR" sz="2800" kern="0" dirty="0" err="1" smtClean="0"/>
              <a:t>nanosafety</a:t>
            </a:r>
            <a:r>
              <a:rPr lang="en-GB" altLang="fr-FR" sz="2800" kern="0" dirty="0" smtClean="0"/>
              <a:t> cooperation</a:t>
            </a:r>
            <a:r>
              <a:rPr lang="en-GB" altLang="fr-FR" kern="0" dirty="0" smtClean="0"/>
              <a:t/>
            </a:r>
            <a:br>
              <a:rPr lang="en-GB" altLang="fr-FR" kern="0" dirty="0" smtClean="0"/>
            </a:br>
            <a:r>
              <a:rPr lang="en-GB" altLang="fr-FR" sz="2400" kern="0" dirty="0" smtClean="0"/>
              <a:t/>
            </a:r>
            <a:br>
              <a:rPr lang="en-GB" altLang="fr-FR" sz="2400" kern="0" dirty="0" smtClean="0"/>
            </a:br>
            <a:r>
              <a:rPr lang="en-GB" altLang="fr-FR" sz="2400" kern="0" dirty="0" smtClean="0"/>
              <a:t>Martie van Tongeren</a:t>
            </a:r>
          </a:p>
          <a:p>
            <a:pPr eaLnBrk="1" hangingPunct="1"/>
            <a:r>
              <a:rPr lang="en-GB" altLang="fr-FR" sz="2400" kern="0" dirty="0" smtClean="0"/>
              <a:t>Director of Research</a:t>
            </a:r>
            <a:r>
              <a:rPr lang="en-GB" altLang="fr-FR" sz="2000" kern="0" dirty="0" smtClean="0"/>
              <a:t/>
            </a:r>
            <a:br>
              <a:rPr lang="en-GB" altLang="fr-FR" sz="2000" kern="0" dirty="0" smtClean="0"/>
            </a:br>
            <a:endParaRPr lang="en-GB" altLang="fr-FR" sz="2000" kern="0" dirty="0" smtClean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" y="116632"/>
            <a:ext cx="57435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NMBP 27-2016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to support safe innovation related aspects by providing the technology, skills, and processes, necessary for science-based best </a:t>
            </a:r>
            <a:r>
              <a:rPr lang="en-GB" sz="2400" dirty="0" err="1"/>
              <a:t>NanoSafety</a:t>
            </a:r>
            <a:r>
              <a:rPr lang="en-GB" sz="2400" dirty="0"/>
              <a:t> practices in industrial and commercial activities.</a:t>
            </a:r>
          </a:p>
          <a:p>
            <a:r>
              <a:rPr lang="de-DE" sz="2400" dirty="0"/>
              <a:t>The proposed CSA should aim at networking </a:t>
            </a:r>
            <a:r>
              <a:rPr lang="de-DE" sz="2400" dirty="0" smtClean="0"/>
              <a:t>existing platforms</a:t>
            </a:r>
            <a:r>
              <a:rPr lang="de-DE" sz="2400" dirty="0"/>
              <a:t>, including the nanosafety cluster, at European level and cooperate with third countries. </a:t>
            </a:r>
            <a:endParaRPr lang="de-DE" sz="2400" dirty="0" smtClean="0"/>
          </a:p>
          <a:p>
            <a:r>
              <a:rPr lang="de-DE" sz="2400" dirty="0" smtClean="0"/>
              <a:t>1-2 Million Euros</a:t>
            </a:r>
          </a:p>
          <a:p>
            <a:r>
              <a:rPr lang="de-DE" sz="2400" dirty="0"/>
              <a:t>international cooperation according to the current rules of participation is encouraged, in particular with Brazil, South Korea and the United States of America.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E8699-4700-486D-98C8-1D4DFE9EB123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771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749300"/>
          </a:xfrm>
        </p:spPr>
        <p:txBody>
          <a:bodyPr/>
          <a:lstStyle/>
          <a:p>
            <a:r>
              <a:rPr lang="en-GB" dirty="0" smtClean="0"/>
              <a:t>Expected Impact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1" y="979365"/>
            <a:ext cx="8708629" cy="4825899"/>
          </a:xfrm>
        </p:spPr>
        <p:txBody>
          <a:bodyPr/>
          <a:lstStyle/>
          <a:p>
            <a:pPr lvl="0"/>
            <a:r>
              <a:rPr lang="en-US" sz="1800" dirty="0"/>
              <a:t>An independent science based EU </a:t>
            </a:r>
            <a:r>
              <a:rPr lang="en-US" sz="1800" dirty="0" err="1"/>
              <a:t>nanosafety</a:t>
            </a:r>
            <a:r>
              <a:rPr lang="en-US" sz="1800" dirty="0"/>
              <a:t> reference platform for all stakeholders in nanotechnology that collates information into a comprehensive and accessible European network portal and providing a solution to the problem of data accessibility and transferability, by removing barriers which currently limit knowledge distribution;  </a:t>
            </a:r>
            <a:endParaRPr lang="en-GB" sz="1800" dirty="0"/>
          </a:p>
          <a:p>
            <a:pPr lvl="0"/>
            <a:r>
              <a:rPr lang="en-US" sz="1800" dirty="0"/>
              <a:t>The CSA should mark progress for Guidance to market actors (industry, safety service providers, and public authorities), best practice, standards, technical approvals, environment protection, and operational certification systems;  </a:t>
            </a:r>
            <a:endParaRPr lang="en-GB" sz="1800" dirty="0"/>
          </a:p>
          <a:p>
            <a:pPr lvl="0"/>
            <a:r>
              <a:rPr lang="en-US" sz="1800" dirty="0"/>
              <a:t>The platforms network should prepare a European Hub to provide services and support for stakeholders (e.g. industry, governments, researchers etc.) to create in a sustainable way marketable, societal approved products and goods;  </a:t>
            </a:r>
            <a:endParaRPr lang="en-GB" sz="1800" dirty="0"/>
          </a:p>
          <a:p>
            <a:pPr lvl="0"/>
            <a:r>
              <a:rPr lang="en-US" sz="1800" dirty="0"/>
              <a:t>Involvement of highly renowned actors in the research field and from leading stakeholders from regulatory bodies, standardization bodies, into a seedless dialogue;  </a:t>
            </a:r>
            <a:endParaRPr lang="en-GB" sz="1800" dirty="0"/>
          </a:p>
          <a:p>
            <a:pPr lvl="0"/>
            <a:r>
              <a:rPr lang="en-US" sz="1800" dirty="0"/>
              <a:t>Significant research outputs efficiently disseminated to national and international communities. </a:t>
            </a:r>
            <a:endParaRPr lang="en-GB" sz="18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E8699-4700-486D-98C8-1D4DFE9EB123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2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Closer to the Market Roadmap (CTTM)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0C7400-CC8D-477E-AF47-63462DFD473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626" y="1556792"/>
            <a:ext cx="8258174" cy="4824246"/>
          </a:xfrm>
        </p:spPr>
        <p:txBody>
          <a:bodyPr/>
          <a:lstStyle/>
          <a:p>
            <a:r>
              <a:rPr lang="en-GB" dirty="0" smtClean="0"/>
              <a:t>Aims to speed up progress towards market implementation of nanotechnologies</a:t>
            </a:r>
          </a:p>
          <a:p>
            <a:r>
              <a:rPr lang="en-GB" dirty="0" smtClean="0"/>
              <a:t>Identify key challenges</a:t>
            </a:r>
          </a:p>
          <a:p>
            <a:pPr lvl="1"/>
            <a:r>
              <a:rPr lang="en-GB" dirty="0" smtClean="0"/>
              <a:t>Building inclusive collaborative network</a:t>
            </a:r>
          </a:p>
          <a:p>
            <a:pPr lvl="1"/>
            <a:r>
              <a:rPr lang="en-GB" dirty="0" smtClean="0"/>
              <a:t>Bringing together scientific experts</a:t>
            </a:r>
          </a:p>
          <a:p>
            <a:pPr lvl="1"/>
            <a:r>
              <a:rPr lang="en-GB" dirty="0" smtClean="0"/>
              <a:t>Strengthening dialogue to raise synergies</a:t>
            </a:r>
          </a:p>
          <a:p>
            <a:pPr lvl="1"/>
            <a:r>
              <a:rPr lang="en-GB" dirty="0" smtClean="0"/>
              <a:t>Implement risk assessment framework</a:t>
            </a:r>
          </a:p>
          <a:p>
            <a:pPr lvl="1"/>
            <a:r>
              <a:rPr lang="en-GB" dirty="0" smtClean="0"/>
              <a:t>Building service provider network</a:t>
            </a:r>
          </a:p>
          <a:p>
            <a:r>
              <a:rPr lang="en-GB" dirty="0" smtClean="0"/>
              <a:t>More information contact Andreas Falk at </a:t>
            </a:r>
            <a:r>
              <a:rPr lang="en-GB" dirty="0" err="1" smtClean="0"/>
              <a:t>BioNanoNet</a:t>
            </a:r>
            <a:r>
              <a:rPr lang="en-GB" dirty="0" smtClean="0"/>
              <a:t> (</a:t>
            </a:r>
            <a:r>
              <a:rPr lang="en-GB" dirty="0" smtClean="0">
                <a:hlinkClick r:id="rId2"/>
              </a:rPr>
              <a:t>Andreas.Falk@bionanonet.at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157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Preliminary consortium- </a:t>
            </a:r>
            <a:r>
              <a:rPr lang="en-GB" dirty="0">
                <a:solidFill>
                  <a:srgbClr val="0070C0"/>
                </a:solidFill>
              </a:rPr>
              <a:t>“</a:t>
            </a:r>
            <a:r>
              <a:rPr lang="en-GB" dirty="0">
                <a:solidFill>
                  <a:srgbClr val="0070C0"/>
                </a:solidFill>
                <a:sym typeface="Wingdings" pitchFamily="2" charset="2"/>
              </a:rPr>
              <a:t>EC4SafeNano” Project</a:t>
            </a:r>
            <a:br>
              <a:rPr lang="en-GB" dirty="0">
                <a:solidFill>
                  <a:srgbClr val="0070C0"/>
                </a:solidFill>
                <a:sym typeface="Wingdings" pitchFamily="2" charset="2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99445"/>
            <a:ext cx="8534400" cy="4825899"/>
          </a:xfrm>
        </p:spPr>
        <p:txBody>
          <a:bodyPr/>
          <a:lstStyle/>
          <a:p>
            <a:pPr marL="0" lvl="0" indent="0"/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Aiming </a:t>
            </a:r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to build and demonstrate the </a:t>
            </a:r>
            <a:r>
              <a:rPr lang="en-GB" dirty="0" err="1">
                <a:solidFill>
                  <a:schemeClr val="tx1"/>
                </a:solidFill>
                <a:sym typeface="Wingdings" pitchFamily="2" charset="2"/>
              </a:rPr>
              <a:t>doability</a:t>
            </a:r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, efficiency but also the sustainability of this structure gathering all capabilities and knowledge</a:t>
            </a:r>
          </a:p>
          <a:p>
            <a:pPr marL="0" lvl="0" indent="0"/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All partners from all the </a:t>
            </a:r>
            <a:r>
              <a:rPr lang="en-GB" dirty="0" err="1">
                <a:solidFill>
                  <a:schemeClr val="tx1"/>
                </a:solidFill>
                <a:sym typeface="Wingdings" pitchFamily="2" charset="2"/>
              </a:rPr>
              <a:t>nano</a:t>
            </a:r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 network are welcome (those in innovation, </a:t>
            </a:r>
            <a:r>
              <a:rPr lang="en-GB" dirty="0" err="1">
                <a:solidFill>
                  <a:schemeClr val="tx1"/>
                </a:solidFill>
                <a:sym typeface="Wingdings" pitchFamily="2" charset="2"/>
              </a:rPr>
              <a:t>nanosafety</a:t>
            </a:r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, training, society, expertise, characterize materials and hazard, produce RA, SEA, RM...)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E8699-4700-486D-98C8-1D4DFE9EB123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633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0C7400-CC8D-477E-AF47-63462DFD473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28624" y="232012"/>
            <a:ext cx="8536929" cy="1143000"/>
          </a:xfrm>
        </p:spPr>
        <p:txBody>
          <a:bodyPr>
            <a:normAutofit/>
          </a:bodyPr>
          <a:lstStyle/>
          <a:p>
            <a:r>
              <a:rPr lang="en-US" b="1" smtClean="0">
                <a:solidFill>
                  <a:schemeClr val="accent2"/>
                </a:solidFill>
              </a:rPr>
              <a:t>Approach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28624" y="1227473"/>
            <a:ext cx="8715376" cy="4930252"/>
          </a:xfrm>
          <a:prstGeom prst="rect">
            <a:avLst/>
          </a:prstGeom>
        </p:spPr>
        <p:txBody>
          <a:bodyPr vert="horz" lIns="91434" tIns="45717" rIns="91434" bIns="45717" rtlCol="0">
            <a:noAutofit/>
          </a:bodyPr>
          <a:lstStyle/>
          <a:p>
            <a:pPr marL="342877" indent="-342877"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en-US" sz="1800" dirty="0">
                <a:latin typeface="Verdana"/>
              </a:rPr>
              <a:t>Transferring knowledge and results gained from all actors into expertise driven operational tools</a:t>
            </a:r>
          </a:p>
          <a:p>
            <a:pPr marL="342877" indent="-342877"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en-US" sz="1800" dirty="0">
                <a:latin typeface="Verdana"/>
              </a:rPr>
              <a:t>Connecting Science, regulators, industry, society</a:t>
            </a:r>
          </a:p>
          <a:p>
            <a:pPr marL="342877" indent="-342877"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en-US" sz="1800" dirty="0">
                <a:latin typeface="Verdana"/>
              </a:rPr>
              <a:t>Offering public &amp; private Service based on a common level</a:t>
            </a:r>
          </a:p>
          <a:p>
            <a:pPr marL="342877" indent="-342877" defTabSz="457169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2900" dirty="0">
                <a:solidFill>
                  <a:srgbClr val="0070C0"/>
                </a:solidFill>
                <a:latin typeface="Verdana"/>
              </a:rPr>
              <a:t>In order to :</a:t>
            </a:r>
          </a:p>
          <a:p>
            <a:pPr marL="342877" indent="-342877">
              <a:spcBef>
                <a:spcPct val="20000"/>
              </a:spcBef>
              <a:buClr>
                <a:schemeClr val="tx2"/>
              </a:buClr>
              <a:buFont typeface="Wingdings"/>
              <a:buChar char="à"/>
            </a:pPr>
            <a:r>
              <a:rPr lang="en-US" sz="1800" b="1" dirty="0">
                <a:latin typeface="Verdana"/>
              </a:rPr>
              <a:t>Gather </a:t>
            </a:r>
            <a:r>
              <a:rPr lang="en-US" sz="1800" dirty="0">
                <a:latin typeface="Verdana"/>
              </a:rPr>
              <a:t>the available expertise </a:t>
            </a:r>
          </a:p>
          <a:p>
            <a:pPr marL="342877" indent="-342877">
              <a:spcBef>
                <a:spcPct val="20000"/>
              </a:spcBef>
              <a:buClr>
                <a:schemeClr val="tx2"/>
              </a:buClr>
              <a:buFont typeface="Wingdings"/>
              <a:buChar char="à"/>
            </a:pPr>
            <a:r>
              <a:rPr lang="en-US" sz="1800" b="1" dirty="0">
                <a:latin typeface="Verdana"/>
              </a:rPr>
              <a:t>Make available </a:t>
            </a:r>
            <a:r>
              <a:rPr lang="en-US" sz="1800" dirty="0">
                <a:latin typeface="Verdana"/>
              </a:rPr>
              <a:t>reference information, best practices and SOPs</a:t>
            </a:r>
          </a:p>
          <a:p>
            <a:pPr marL="342877" indent="-342877">
              <a:spcBef>
                <a:spcPct val="20000"/>
              </a:spcBef>
              <a:buClr>
                <a:schemeClr val="tx2"/>
              </a:buClr>
              <a:buFont typeface="Wingdings"/>
              <a:buChar char="à"/>
            </a:pPr>
            <a:r>
              <a:rPr lang="en-US" sz="1800" b="1" dirty="0">
                <a:latin typeface="Verdana"/>
              </a:rPr>
              <a:t>Transfer </a:t>
            </a:r>
            <a:r>
              <a:rPr lang="en-US" sz="1800" dirty="0">
                <a:latin typeface="Verdana"/>
              </a:rPr>
              <a:t>research results </a:t>
            </a:r>
            <a:r>
              <a:rPr lang="en-US" sz="1800" b="1" dirty="0">
                <a:latin typeface="Verdana"/>
              </a:rPr>
              <a:t>&amp; Combine </a:t>
            </a:r>
            <a:r>
              <a:rPr lang="en-US" sz="1800" dirty="0">
                <a:latin typeface="Verdana"/>
              </a:rPr>
              <a:t>multidisciplinary expertise into</a:t>
            </a:r>
            <a:r>
              <a:rPr lang="en-US" sz="1800" b="1" dirty="0">
                <a:latin typeface="Verdana"/>
              </a:rPr>
              <a:t> operational tools and services</a:t>
            </a:r>
          </a:p>
          <a:p>
            <a:pPr marL="342877" indent="-342877">
              <a:spcBef>
                <a:spcPct val="20000"/>
              </a:spcBef>
              <a:buClr>
                <a:schemeClr val="tx2"/>
              </a:buClr>
              <a:buFont typeface="Wingdings"/>
              <a:buChar char="à"/>
            </a:pPr>
            <a:r>
              <a:rPr lang="en-US" sz="1800" b="1" dirty="0">
                <a:latin typeface="Verdana"/>
              </a:rPr>
              <a:t>Develop EU-wide education</a:t>
            </a:r>
            <a:r>
              <a:rPr lang="en-US" sz="1800" dirty="0">
                <a:latin typeface="Verdana"/>
              </a:rPr>
              <a:t>, training, and certification</a:t>
            </a:r>
          </a:p>
          <a:p>
            <a:pPr marL="342877" indent="-342877">
              <a:spcBef>
                <a:spcPct val="20000"/>
              </a:spcBef>
              <a:buClr>
                <a:schemeClr val="tx2"/>
              </a:buClr>
              <a:buFont typeface="Wingdings"/>
              <a:buChar char="à"/>
            </a:pPr>
            <a:r>
              <a:rPr lang="en-US" sz="1800" b="1" dirty="0">
                <a:latin typeface="Verdana"/>
              </a:rPr>
              <a:t>Monitor </a:t>
            </a:r>
            <a:r>
              <a:rPr lang="en-US" sz="1800" dirty="0">
                <a:latin typeface="Verdana"/>
              </a:rPr>
              <a:t>new and emerging risks</a:t>
            </a:r>
          </a:p>
          <a:p>
            <a:pPr marL="342877" indent="-342877">
              <a:spcBef>
                <a:spcPct val="20000"/>
              </a:spcBef>
              <a:buClr>
                <a:schemeClr val="tx2"/>
              </a:buClr>
              <a:buFont typeface="Wingdings"/>
              <a:buChar char="à"/>
            </a:pPr>
            <a:r>
              <a:rPr lang="en-US" sz="1800" b="1" dirty="0">
                <a:latin typeface="Verdana"/>
              </a:rPr>
              <a:t>Provide feedback </a:t>
            </a:r>
            <a:r>
              <a:rPr lang="en-US" sz="1800" dirty="0">
                <a:latin typeface="Verdana"/>
              </a:rPr>
              <a:t>on research needs to upgrade expertise </a:t>
            </a:r>
          </a:p>
          <a:p>
            <a:pPr marL="342877" indent="-342877">
              <a:spcBef>
                <a:spcPct val="20000"/>
              </a:spcBef>
              <a:buClr>
                <a:schemeClr val="tx2"/>
              </a:buClr>
              <a:buFont typeface="Wingdings"/>
              <a:buChar char="à"/>
            </a:pPr>
            <a:r>
              <a:rPr lang="en-US" sz="1800" b="1" dirty="0">
                <a:latin typeface="Verdana"/>
              </a:rPr>
              <a:t>Make available access </a:t>
            </a:r>
            <a:r>
              <a:rPr lang="en-US" sz="1800" dirty="0">
                <a:latin typeface="Verdana"/>
              </a:rPr>
              <a:t>to infrastructure for other organizations</a:t>
            </a:r>
          </a:p>
          <a:p>
            <a:pPr marL="342877" indent="-342877">
              <a:spcBef>
                <a:spcPct val="20000"/>
              </a:spcBef>
              <a:buClr>
                <a:schemeClr val="tx2"/>
              </a:buClr>
            </a:pPr>
            <a:endParaRPr lang="en-US" sz="18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67343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0C7400-CC8D-477E-AF47-63462DFD473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626" y="1268760"/>
            <a:ext cx="8463854" cy="5112278"/>
          </a:xfrm>
        </p:spPr>
        <p:txBody>
          <a:bodyPr/>
          <a:lstStyle/>
          <a:p>
            <a:r>
              <a:rPr lang="en-US" dirty="0"/>
              <a:t>Interested in joining EC4SafeNano project ?</a:t>
            </a:r>
          </a:p>
          <a:p>
            <a:r>
              <a:rPr lang="en-US" dirty="0"/>
              <a:t>Contact : </a:t>
            </a:r>
          </a:p>
          <a:p>
            <a:r>
              <a:rPr lang="en-US" dirty="0">
                <a:hlinkClick r:id="rId2"/>
              </a:rPr>
              <a:t>emeric.frejafon@ineris.fr</a:t>
            </a:r>
            <a:endParaRPr lang="en-US" dirty="0"/>
          </a:p>
          <a:p>
            <a:r>
              <a:rPr lang="en-US" dirty="0">
                <a:hlinkClick r:id="rId3"/>
              </a:rPr>
              <a:t>olivier.salvi@ineris-developpement.com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3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0C7400-CC8D-477E-AF47-63462DFD473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626" y="1628800"/>
            <a:ext cx="8258174" cy="4752238"/>
          </a:xfrm>
        </p:spPr>
        <p:txBody>
          <a:bodyPr/>
          <a:lstStyle/>
          <a:p>
            <a:r>
              <a:rPr lang="en-GB" dirty="0" smtClean="0"/>
              <a:t>Thank you for your attention!</a:t>
            </a:r>
          </a:p>
          <a:p>
            <a:endParaRPr lang="en-GB" dirty="0"/>
          </a:p>
          <a:p>
            <a:r>
              <a:rPr lang="en-GB" smtClean="0">
                <a:hlinkClick r:id="rId2"/>
              </a:rPr>
              <a:t>Martie.van.tongeren@iom-world.org</a:t>
            </a:r>
            <a:endParaRPr lang="en-GB" smtClean="0"/>
          </a:p>
          <a:p>
            <a:endParaRPr lang="en-GB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6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to IOM and our expertise</a:t>
            </a:r>
          </a:p>
          <a:p>
            <a:r>
              <a:rPr lang="en-US" dirty="0" smtClean="0"/>
              <a:t>Description of the call</a:t>
            </a:r>
          </a:p>
          <a:p>
            <a:r>
              <a:rPr lang="en-US" dirty="0" smtClean="0"/>
              <a:t>Existing initiative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E8699-4700-486D-98C8-1D4DFE9EB123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555776" y="3717032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5334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imes" pitchFamily="18" charset="0"/>
              <a:buChar char="•"/>
              <a:defRPr sz="2800">
                <a:solidFill>
                  <a:srgbClr val="243489"/>
                </a:solidFill>
                <a:latin typeface="Verdana"/>
                <a:ea typeface="ＭＳ Ｐゴシック" pitchFamily="-65" charset="-128"/>
                <a:cs typeface="Verdana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imes" pitchFamily="18" charset="0"/>
              <a:buChar char="•"/>
              <a:defRPr sz="2400">
                <a:solidFill>
                  <a:srgbClr val="243489"/>
                </a:solidFill>
                <a:latin typeface="Verdana"/>
                <a:ea typeface="ＭＳ Ｐゴシック" pitchFamily="-65" charset="-128"/>
                <a:cs typeface="Verdana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imes" pitchFamily="18" charset="0"/>
              <a:buChar char="•"/>
              <a:defRPr sz="2400">
                <a:solidFill>
                  <a:srgbClr val="243489"/>
                </a:solidFill>
                <a:latin typeface="Verdana"/>
                <a:ea typeface="ＭＳ Ｐゴシック" pitchFamily="-65" charset="-128"/>
                <a:cs typeface="Verdana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imes" pitchFamily="18" charset="0"/>
              <a:buChar char="•"/>
              <a:defRPr sz="2000">
                <a:solidFill>
                  <a:srgbClr val="243489"/>
                </a:solidFill>
                <a:latin typeface="Verdana"/>
                <a:ea typeface="ＭＳ Ｐゴシック" pitchFamily="-65" charset="-128"/>
                <a:cs typeface="Verdana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imes" pitchFamily="18" charset="0"/>
              <a:buChar char="•"/>
              <a:defRPr sz="2000">
                <a:solidFill>
                  <a:srgbClr val="243489"/>
                </a:solidFill>
                <a:latin typeface="Verdana"/>
                <a:ea typeface="ＭＳ Ｐゴシック" pitchFamily="-65" charset="-128"/>
                <a:cs typeface="Verdana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CC4"/>
              </a:buClr>
              <a:buFont typeface="Times" pitchFamily="-65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CC4"/>
              </a:buClr>
              <a:buFont typeface="Times" pitchFamily="-65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CC4"/>
              </a:buClr>
              <a:buFont typeface="Times" pitchFamily="-65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CC4"/>
              </a:buClr>
              <a:buFont typeface="Times" pitchFamily="-65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8339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Verdana" pitchFamily="34" charset="0"/>
                <a:ea typeface="ＭＳ Ｐゴシック" pitchFamily="34" charset="-128"/>
              </a:rPr>
              <a:t>Who we are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…</a:t>
            </a:r>
            <a:endParaRPr lang="en-GB" altLang="en-US" smtClean="0"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105476" name="Picture 4" descr="VP6K31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12875"/>
            <a:ext cx="3098800" cy="4648200"/>
          </a:xfrm>
          <a:effectLst>
            <a:outerShdw blurRad="50800" dist="38100" dir="18900000" algn="tr" rotWithShape="0">
              <a:srgbClr val="000000">
                <a:alpha val="42999"/>
              </a:srgbClr>
            </a:outerShdw>
          </a:effectLst>
        </p:spPr>
      </p:pic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70E4D1D-7AB7-4F7F-A4E1-13780DAF62BA}" type="slidenum">
              <a:rPr lang="en-GB" altLang="en-US" sz="1100">
                <a:solidFill>
                  <a:srgbClr val="243489"/>
                </a:solidFill>
              </a:rPr>
              <a:pPr/>
              <a:t>3</a:t>
            </a:fld>
            <a:endParaRPr lang="en-GB" altLang="en-US" sz="1100">
              <a:solidFill>
                <a:srgbClr val="243489"/>
              </a:solidFill>
            </a:endParaRPr>
          </a:p>
        </p:txBody>
      </p:sp>
      <p:sp>
        <p:nvSpPr>
          <p:cNvPr id="10245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868738" y="1447800"/>
            <a:ext cx="5275262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smtClean="0">
                <a:latin typeface="Verdana" pitchFamily="34" charset="0"/>
                <a:ea typeface="ＭＳ Ｐゴシック" pitchFamily="34" charset="-128"/>
              </a:rPr>
              <a:t>The IOM is an independent provider of scientific, medical and technical services, principally in occupational health</a:t>
            </a:r>
          </a:p>
          <a:p>
            <a:pPr>
              <a:lnSpc>
                <a:spcPct val="90000"/>
              </a:lnSpc>
            </a:pPr>
            <a:r>
              <a:rPr lang="en-GB" altLang="en-US" sz="2400" smtClean="0">
                <a:latin typeface="Verdana" pitchFamily="34" charset="0"/>
                <a:ea typeface="ＭＳ Ｐゴシック" pitchFamily="34" charset="-128"/>
              </a:rPr>
              <a:t>A registered Scottish charity and social enterprise</a:t>
            </a:r>
          </a:p>
          <a:p>
            <a:pPr>
              <a:lnSpc>
                <a:spcPct val="90000"/>
              </a:lnSpc>
            </a:pPr>
            <a:r>
              <a:rPr lang="en-GB" altLang="en-US" sz="2400" smtClean="0">
                <a:latin typeface="Verdana" pitchFamily="34" charset="0"/>
                <a:ea typeface="ＭＳ Ｐゴシック" pitchFamily="34" charset="-128"/>
              </a:rPr>
              <a:t>Customers include government departments, local authorities, industry associations, professions and private sector companies</a:t>
            </a:r>
          </a:p>
          <a:p>
            <a:pPr>
              <a:lnSpc>
                <a:spcPct val="90000"/>
              </a:lnSpc>
            </a:pPr>
            <a:r>
              <a:rPr lang="en-GB" altLang="en-US" sz="2400" smtClean="0">
                <a:latin typeface="Verdana" pitchFamily="34" charset="0"/>
                <a:ea typeface="ＭＳ Ｐゴシック" pitchFamily="34" charset="-128"/>
              </a:rPr>
              <a:t>Established in 1969, and independent since 1990</a:t>
            </a:r>
            <a:r>
              <a:rPr lang="en-GB" altLang="en-US" smtClean="0">
                <a:latin typeface="Verdana" pitchFamily="34" charset="0"/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948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IOMs main research interests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r>
              <a:rPr lang="en-US" altLang="en-US" sz="2300" smtClean="0">
                <a:latin typeface="Verdana" pitchFamily="34" charset="0"/>
                <a:ea typeface="ＭＳ Ｐゴシック" pitchFamily="34" charset="-128"/>
              </a:rPr>
              <a:t>Safety of nanomaterials</a:t>
            </a:r>
          </a:p>
          <a:p>
            <a:pPr lvl="1"/>
            <a:r>
              <a:rPr lang="en-US" altLang="en-US" sz="1900" smtClean="0">
                <a:latin typeface="Verdana" pitchFamily="34" charset="0"/>
                <a:ea typeface="ＭＳ Ｐゴシック" pitchFamily="34" charset="-128"/>
              </a:rPr>
              <a:t>Toxicology, Exposure assessment and Risk assessment</a:t>
            </a:r>
          </a:p>
          <a:p>
            <a:r>
              <a:rPr lang="en-US" altLang="en-US" sz="2300" smtClean="0">
                <a:latin typeface="Verdana" pitchFamily="34" charset="0"/>
                <a:ea typeface="ＭＳ Ｐゴシック" pitchFamily="34" charset="-128"/>
              </a:rPr>
              <a:t>Environment and Public health</a:t>
            </a:r>
          </a:p>
          <a:p>
            <a:pPr lvl="1"/>
            <a:r>
              <a:rPr lang="en-US" altLang="en-US" sz="1900" smtClean="0">
                <a:latin typeface="Verdana" pitchFamily="34" charset="0"/>
                <a:ea typeface="ＭＳ Ｐゴシック" pitchFamily="34" charset="-128"/>
              </a:rPr>
              <a:t>Air pollution, Risk assessment, Health impact assessment, Environmental influences on child health, Pesticides</a:t>
            </a:r>
          </a:p>
          <a:p>
            <a:r>
              <a:rPr lang="en-US" altLang="en-US" sz="2300" smtClean="0">
                <a:latin typeface="Verdana" pitchFamily="34" charset="0"/>
                <a:ea typeface="ＭＳ Ｐゴシック" pitchFamily="34" charset="-128"/>
              </a:rPr>
              <a:t>Chemicals and human health</a:t>
            </a:r>
          </a:p>
          <a:p>
            <a:pPr lvl="1"/>
            <a:r>
              <a:rPr lang="en-US" altLang="en-US" sz="1900" smtClean="0">
                <a:latin typeface="Verdana" pitchFamily="34" charset="0"/>
                <a:ea typeface="ＭＳ Ｐゴシック" pitchFamily="34" charset="-128"/>
              </a:rPr>
              <a:t>Industrial chemicals and the EU REACH regulations, Dermal and inhalation exposure, Epidemiology, Occupational cancer</a:t>
            </a:r>
          </a:p>
          <a:p>
            <a:r>
              <a:rPr lang="en-US" altLang="en-US" sz="2300" smtClean="0">
                <a:latin typeface="Verdana" pitchFamily="34" charset="0"/>
                <a:ea typeface="ＭＳ Ｐゴシック" pitchFamily="34" charset="-128"/>
              </a:rPr>
              <a:t>Workplace interventions and evaluations</a:t>
            </a:r>
          </a:p>
          <a:p>
            <a:pPr lvl="1"/>
            <a:r>
              <a:rPr lang="en-US" altLang="en-US" sz="1900" smtClean="0">
                <a:latin typeface="Verdana" pitchFamily="34" charset="0"/>
                <a:ea typeface="ＭＳ Ｐゴシック" pitchFamily="34" charset="-128"/>
              </a:rPr>
              <a:t>Stress, Musculoskeletal risks, the effectiveness of regulatory interventions</a:t>
            </a:r>
          </a:p>
          <a:p>
            <a:r>
              <a:rPr lang="en-US" altLang="en-US" sz="2300" smtClean="0">
                <a:latin typeface="Verdana" pitchFamily="34" charset="0"/>
                <a:ea typeface="ＭＳ Ｐゴシック" pitchFamily="34" charset="-128"/>
              </a:rPr>
              <a:t>Work and the aging population</a:t>
            </a:r>
          </a:p>
          <a:p>
            <a:r>
              <a:rPr lang="en-US" altLang="en-US" sz="2300" smtClean="0">
                <a:latin typeface="Verdana" pitchFamily="34" charset="0"/>
                <a:ea typeface="ＭＳ Ｐゴシック" pitchFamily="34" charset="-128"/>
              </a:rPr>
              <a:t>Systematic reviews of the scientific literature on work and health</a:t>
            </a:r>
          </a:p>
        </p:txBody>
      </p:sp>
    </p:spTree>
    <p:extLst>
      <p:ext uri="{BB962C8B-B14F-4D97-AF65-F5344CB8AC3E}">
        <p14:creationId xmlns:p14="http://schemas.microsoft.com/office/powerpoint/2010/main" val="35660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dirty="0" smtClean="0"/>
              <a:t>IOM Singapore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fr-FR" dirty="0" smtClean="0"/>
              <a:t>Company registered in Singapore </a:t>
            </a:r>
            <a:r>
              <a:rPr lang="en-US" altLang="fr-FR" dirty="0" smtClean="0">
                <a:hlinkClick r:id="rId3"/>
              </a:rPr>
              <a:t>www.iom-world.sg</a:t>
            </a:r>
            <a:r>
              <a:rPr lang="en-US" altLang="fr-FR" dirty="0" smtClean="0"/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fr-FR" dirty="0" smtClean="0"/>
              <a:t>Subsidiary of IOM in UK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fr-FR" dirty="0" smtClean="0"/>
              <a:t>Research, consultancy and training in occupational and environmental health safety and risk, strong focus on nano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fr-FR" dirty="0" smtClean="0"/>
              <a:t>IOM Singapore is the Nanofutures lighthouse in SE Asia</a:t>
            </a:r>
          </a:p>
          <a:p>
            <a:pPr>
              <a:lnSpc>
                <a:spcPct val="120000"/>
              </a:lnSpc>
            </a:pPr>
            <a:r>
              <a:rPr lang="en-US" altLang="fr-FR" dirty="0"/>
              <a:t>IOM Singapore staff (Rob Aitken, Michael </a:t>
            </a:r>
            <a:r>
              <a:rPr lang="en-US" altLang="fr-FR" dirty="0" smtClean="0"/>
              <a:t>Riediker) have previously participated in multiple EC projects e.g. Marina, Nanex, Nanofutures, Observatorynano, NanoImpactNet </a:t>
            </a:r>
          </a:p>
          <a:p>
            <a:pPr>
              <a:lnSpc>
                <a:spcPct val="120000"/>
              </a:lnSpc>
            </a:pPr>
            <a:r>
              <a:rPr lang="en-US" altLang="fr-FR" dirty="0" smtClean="0"/>
              <a:t>Organisers of IPTC 2016 </a:t>
            </a:r>
            <a:endParaRPr lang="en-US" altLang="fr-FR" dirty="0"/>
          </a:p>
          <a:p>
            <a:pPr eaLnBrk="1" hangingPunct="1">
              <a:lnSpc>
                <a:spcPct val="120000"/>
              </a:lnSpc>
            </a:pPr>
            <a:r>
              <a:rPr lang="en-US" altLang="fr-FR" dirty="0" smtClean="0"/>
              <a:t>Co-ordinator of Singapore research network nanOsing.sg</a:t>
            </a:r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08400D-62DD-4C42-9DDE-57A7C10C6297}" type="slidenum">
              <a:rPr lang="fr-BE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BE" altLang="fr-FR" sz="1200">
              <a:solidFill>
                <a:srgbClr val="898989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294967295"/>
          </p:nvPr>
        </p:nvSpPr>
        <p:spPr>
          <a:xfrm>
            <a:off x="304800" y="6402388"/>
            <a:ext cx="6629400" cy="219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BE" dirty="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quarter" idx="4294967295"/>
          </p:nvPr>
        </p:nvSpPr>
        <p:spPr>
          <a:xfrm>
            <a:off x="7086600" y="6400800"/>
            <a:ext cx="9906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339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16262" r="16692"/>
          <a:stretch/>
        </p:blipFill>
        <p:spPr>
          <a:xfrm>
            <a:off x="3689591" y="-1"/>
            <a:ext cx="5454410" cy="4028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4581571" cy="4028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2" t="263" r="-92" b="11454"/>
          <a:stretch/>
        </p:blipFill>
        <p:spPr>
          <a:xfrm>
            <a:off x="0" y="4023361"/>
            <a:ext cx="9158356" cy="2865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81000"/>
            <a:ext cx="8483601" cy="1031776"/>
          </a:xfrm>
          <a:solidFill>
            <a:srgbClr val="FFFFFF">
              <a:alpha val="74902"/>
            </a:srgbClr>
          </a:solidFill>
        </p:spPr>
        <p:txBody>
          <a:bodyPr/>
          <a:lstStyle/>
          <a:p>
            <a:r>
              <a:rPr lang="en-GB" dirty="0" smtClean="0"/>
              <a:t>Singapore: The “Little </a:t>
            </a:r>
            <a:r>
              <a:rPr lang="en-GB" dirty="0"/>
              <a:t>R</a:t>
            </a:r>
            <a:r>
              <a:rPr lang="en-GB" dirty="0" smtClean="0"/>
              <a:t>ed </a:t>
            </a:r>
            <a:r>
              <a:rPr lang="en-GB" dirty="0"/>
              <a:t>D</a:t>
            </a:r>
            <a:r>
              <a:rPr lang="en-GB" dirty="0" smtClean="0"/>
              <a:t>ot” in SE-Asia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90B98-D746-4947-8E9E-53D7A59BC9B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t="5381" r="6458" b="35684"/>
          <a:stretch/>
        </p:blipFill>
        <p:spPr>
          <a:xfrm>
            <a:off x="4572000" y="4023360"/>
            <a:ext cx="4561840" cy="286512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H="1" flipV="1">
            <a:off x="7582238" y="5874819"/>
            <a:ext cx="153748" cy="2427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7582238" y="5455921"/>
            <a:ext cx="166006" cy="6616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7748244" y="4177604"/>
            <a:ext cx="763230" cy="19399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7760502" y="4919958"/>
            <a:ext cx="870151" cy="11976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7760502" y="4604387"/>
            <a:ext cx="1385596" cy="15131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7760502" y="6117579"/>
            <a:ext cx="857893" cy="6554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5075187" y="4361627"/>
            <a:ext cx="2673057" cy="17702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6405587" y="4748531"/>
            <a:ext cx="1342657" cy="142979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C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932040" y="5301208"/>
            <a:ext cx="2053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CC00CC"/>
                </a:solidFill>
              </a:rPr>
              <a:t>IOM Expertise provided in Asia</a:t>
            </a:r>
            <a:endParaRPr lang="en-GB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Nanosafety</a:t>
            </a:r>
            <a:r>
              <a:rPr lang="en-GB" dirty="0" smtClean="0"/>
              <a:t>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80728"/>
            <a:ext cx="8534400" cy="4825899"/>
          </a:xfrm>
        </p:spPr>
        <p:txBody>
          <a:bodyPr/>
          <a:lstStyle/>
          <a:p>
            <a:r>
              <a:rPr lang="en-GB" dirty="0" smtClean="0"/>
              <a:t>Involved in a wide range of research projects (FP7/H2020)</a:t>
            </a:r>
          </a:p>
          <a:p>
            <a:pPr lvl="1"/>
            <a:r>
              <a:rPr lang="en-GB" dirty="0" smtClean="0"/>
              <a:t>As coordinators: MARINA, ENPRA, NANEX, MODENA</a:t>
            </a:r>
          </a:p>
          <a:p>
            <a:pPr lvl="1"/>
            <a:r>
              <a:rPr lang="en-GB" dirty="0" smtClean="0"/>
              <a:t>Participating currently in: NANOREG, NANOREG2, PROSAFE, GUIDENANO, SUN, NANOINDEX</a:t>
            </a:r>
          </a:p>
          <a:p>
            <a:r>
              <a:rPr lang="en-GB" dirty="0" smtClean="0"/>
              <a:t>Expertise: </a:t>
            </a:r>
          </a:p>
          <a:p>
            <a:pPr lvl="1"/>
            <a:r>
              <a:rPr lang="en-GB" dirty="0" smtClean="0"/>
              <a:t>Exposure assessment and modelling</a:t>
            </a:r>
          </a:p>
          <a:p>
            <a:pPr lvl="1"/>
            <a:r>
              <a:rPr lang="en-GB" dirty="0" smtClean="0"/>
              <a:t>Toxicology, including in </a:t>
            </a:r>
            <a:r>
              <a:rPr lang="en-GB" dirty="0" err="1" smtClean="0"/>
              <a:t>silico</a:t>
            </a:r>
            <a:r>
              <a:rPr lang="en-GB" dirty="0" smtClean="0"/>
              <a:t> modelling (dose-response, PBPK, QSAR)</a:t>
            </a:r>
          </a:p>
          <a:p>
            <a:pPr lvl="1"/>
            <a:r>
              <a:rPr lang="en-GB" dirty="0" smtClean="0"/>
              <a:t>Risk assessment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E8699-4700-486D-98C8-1D4DFE9EB123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94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3267" y="472744"/>
            <a:ext cx="6496145" cy="496248"/>
          </a:xfrm>
        </p:spPr>
        <p:txBody>
          <a:bodyPr/>
          <a:lstStyle/>
          <a:p>
            <a:pPr eaLnBrk="1" hangingPunct="1"/>
            <a:r>
              <a:rPr lang="en-GB" alt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Nanosafety</a:t>
            </a:r>
            <a:r>
              <a:rPr lang="en-GB" alt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308" y="908720"/>
            <a:ext cx="6470650" cy="2720296"/>
          </a:xfrm>
        </p:spPr>
        <p:txBody>
          <a:bodyPr/>
          <a:lstStyle/>
          <a:p>
            <a:pPr marL="174625" indent="-174625">
              <a:lnSpc>
                <a:spcPct val="90000"/>
              </a:lnSpc>
            </a:pPr>
            <a:r>
              <a:rPr lang="en-GB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SAFENANO: IOM’s </a:t>
            </a:r>
            <a:r>
              <a:rPr lang="en-GB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of Excellence supporting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4625" indent="-174625">
              <a:lnSpc>
                <a:spcPct val="90000"/>
              </a:lnSpc>
            </a:pPr>
            <a:r>
              <a:rPr lang="en-GB" altLang="en-US" sz="2000" dirty="0" smtClean="0">
                <a:solidFill>
                  <a:srgbClr val="002060"/>
                </a:solidFill>
                <a:latin typeface="+mn-lt"/>
              </a:rPr>
              <a:t>Authors </a:t>
            </a:r>
            <a:r>
              <a:rPr lang="en-GB" altLang="en-US" sz="2000" dirty="0">
                <a:solidFill>
                  <a:srgbClr val="002060"/>
                </a:solidFill>
                <a:latin typeface="+mn-lt"/>
              </a:rPr>
              <a:t>of several UK and European ‘flagship’ reports on nanotechnology risk, and the BSI Guides on safe handling &amp; disposal and exposure assessment of engineered nanomaterials</a:t>
            </a:r>
            <a:r>
              <a:rPr lang="en-GB" altLang="en-US" sz="2000" dirty="0" smtClean="0">
                <a:solidFill>
                  <a:srgbClr val="002060"/>
                </a:solidFill>
                <a:latin typeface="+mn-lt"/>
              </a:rPr>
              <a:t>.</a:t>
            </a:r>
            <a:endParaRPr lang="en-GB" altLang="en-US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53" name="Picture 5" descr="VP6K017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0232" y="188640"/>
            <a:ext cx="1492622" cy="18653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99" y="5022355"/>
            <a:ext cx="1688258" cy="969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8" t="7778" r="63048"/>
          <a:stretch/>
        </p:blipFill>
        <p:spPr bwMode="auto">
          <a:xfrm>
            <a:off x="5931707" y="2788802"/>
            <a:ext cx="3119419" cy="3841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4829671"/>
            <a:ext cx="36408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</a:rPr>
              <a:t>Risk Assessment</a:t>
            </a:r>
          </a:p>
          <a:p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Duty of Care with Nanotechnology Risks</a:t>
            </a:r>
            <a:endParaRPr lang="en-GB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2877730"/>
            <a:ext cx="4224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</a:rPr>
              <a:t>Workplace Exposure Monitoring</a:t>
            </a:r>
          </a:p>
          <a:p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Assessing the Unseen Risk</a:t>
            </a:r>
            <a:endParaRPr lang="en-GB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4181599"/>
            <a:ext cx="46403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</a:rPr>
              <a:t>Laboratory Services and Analysis</a:t>
            </a:r>
          </a:p>
          <a:p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Using Characterisation to Support Risk Assessment</a:t>
            </a:r>
            <a:endParaRPr lang="en-GB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3533527"/>
            <a:ext cx="53201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</a:rPr>
              <a:t>Hazard Assessment &amp; Toxicology Testing</a:t>
            </a:r>
          </a:p>
          <a:p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Evaluating the Hazards with Nanomaterials and Products</a:t>
            </a:r>
            <a:endParaRPr lang="en-GB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5477743"/>
            <a:ext cx="45720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</a:rPr>
              <a:t>Research to Support Innovation</a:t>
            </a:r>
          </a:p>
          <a:p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De-Risking New Technologies</a:t>
            </a:r>
            <a:endParaRPr lang="en-GB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3998" y="2438782"/>
            <a:ext cx="290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www.safenano.org</a:t>
            </a:r>
            <a:endParaRPr lang="en-GB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EU-US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4744"/>
            <a:ext cx="8534400" cy="4611215"/>
          </a:xfrm>
        </p:spPr>
        <p:txBody>
          <a:bodyPr/>
          <a:lstStyle/>
          <a:p>
            <a:r>
              <a:rPr lang="en-US" dirty="0" smtClean="0"/>
              <a:t>EU-US Community of Research on Exposure </a:t>
            </a:r>
            <a:r>
              <a:rPr lang="en-US" dirty="0"/>
              <a:t>through Life Cycle </a:t>
            </a:r>
            <a:endParaRPr lang="en-US" dirty="0" smtClean="0"/>
          </a:p>
          <a:p>
            <a:pPr lvl="1"/>
            <a:r>
              <a:rPr lang="en-US" sz="2000" dirty="0" smtClean="0"/>
              <a:t>Co-Chairs: Paul </a:t>
            </a:r>
            <a:r>
              <a:rPr lang="en-US" sz="2000" dirty="0" err="1" smtClean="0"/>
              <a:t>Westerhoff</a:t>
            </a:r>
            <a:r>
              <a:rPr lang="en-US" sz="2000" dirty="0" smtClean="0"/>
              <a:t> (US) and Martie van Tongeren (IOM)</a:t>
            </a:r>
          </a:p>
          <a:p>
            <a:pPr lvl="1"/>
            <a:r>
              <a:rPr lang="en-GB" sz="2000" dirty="0" smtClean="0"/>
              <a:t>Increasing emphasis on release and exposure</a:t>
            </a:r>
          </a:p>
          <a:p>
            <a:pPr lvl="1"/>
            <a:r>
              <a:rPr lang="en-GB" sz="2000" dirty="0"/>
              <a:t>Development of a </a:t>
            </a:r>
            <a:r>
              <a:rPr lang="en-GB" sz="2000" dirty="0" err="1" smtClean="0"/>
              <a:t>workplan</a:t>
            </a:r>
            <a:r>
              <a:rPr lang="en-GB" sz="2000" dirty="0" smtClean="0"/>
              <a:t> to </a:t>
            </a:r>
          </a:p>
          <a:p>
            <a:pPr lvl="2"/>
            <a:r>
              <a:rPr lang="en-GB" sz="2000" dirty="0"/>
              <a:t>E</a:t>
            </a:r>
            <a:r>
              <a:rPr lang="en-GB" sz="2000" dirty="0" smtClean="0"/>
              <a:t>xploit synergies, </a:t>
            </a:r>
          </a:p>
          <a:p>
            <a:pPr lvl="2"/>
            <a:r>
              <a:rPr lang="en-GB" sz="2000" dirty="0" smtClean="0"/>
              <a:t>Encourage data sharing, </a:t>
            </a:r>
          </a:p>
          <a:p>
            <a:pPr lvl="2"/>
            <a:r>
              <a:rPr lang="en-GB" sz="2000" dirty="0" smtClean="0"/>
              <a:t>Develop tools and methodologies</a:t>
            </a:r>
          </a:p>
          <a:p>
            <a:r>
              <a:rPr lang="en-GB" dirty="0" smtClean="0"/>
              <a:t>IOM has a US link through Rick Canady, who is working for IOM on PROSAFE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70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OM Solutions - Orange">
  <a:themeElements>
    <a:clrScheme name="IOM Solutions - Oran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OM Solutions - Ora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IOM Solutions - 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M Solutions - Oran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M Solutions - Oran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M Solutions - Oran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M Solutions - Oran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M Solutions - Oran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 Solutions - Oran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 Solutions - Oran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 Solutions - Oran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 Solutions - Oran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 Solutions - Oran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 Solutions - Oran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 Solutions - Orange 13">
        <a:dk1>
          <a:srgbClr val="000000"/>
        </a:dk1>
        <a:lt1>
          <a:srgbClr val="FFFFFF"/>
        </a:lt1>
        <a:dk2>
          <a:srgbClr val="003479"/>
        </a:dk2>
        <a:lt2>
          <a:srgbClr val="FDF2E5"/>
        </a:lt2>
        <a:accent1>
          <a:srgbClr val="00A796"/>
        </a:accent1>
        <a:accent2>
          <a:srgbClr val="9F4195"/>
        </a:accent2>
        <a:accent3>
          <a:srgbClr val="FFFFFF"/>
        </a:accent3>
        <a:accent4>
          <a:srgbClr val="000000"/>
        </a:accent4>
        <a:accent5>
          <a:srgbClr val="AAD0C9"/>
        </a:accent5>
        <a:accent6>
          <a:srgbClr val="903A87"/>
        </a:accent6>
        <a:hlink>
          <a:srgbClr val="007CC4"/>
        </a:hlink>
        <a:folHlink>
          <a:srgbClr val="E98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IOM Solutions - Orange 13">
    <a:dk1>
      <a:srgbClr val="000000"/>
    </a:dk1>
    <a:lt1>
      <a:srgbClr val="FFFFFF"/>
    </a:lt1>
    <a:dk2>
      <a:srgbClr val="003479"/>
    </a:dk2>
    <a:lt2>
      <a:srgbClr val="FDF2E5"/>
    </a:lt2>
    <a:accent1>
      <a:srgbClr val="00A796"/>
    </a:accent1>
    <a:accent2>
      <a:srgbClr val="9F4195"/>
    </a:accent2>
    <a:accent3>
      <a:srgbClr val="FFFFFF"/>
    </a:accent3>
    <a:accent4>
      <a:srgbClr val="000000"/>
    </a:accent4>
    <a:accent5>
      <a:srgbClr val="AAD0C9"/>
    </a:accent5>
    <a:accent6>
      <a:srgbClr val="903A87"/>
    </a:accent6>
    <a:hlink>
      <a:srgbClr val="007CC4"/>
    </a:hlink>
    <a:folHlink>
      <a:srgbClr val="E983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IOM.potx</Template>
  <TotalTime>2133</TotalTime>
  <Words>968</Words>
  <Application>Microsoft Office PowerPoint</Application>
  <PresentationFormat>On-screen Show (4:3)</PresentationFormat>
  <Paragraphs>128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IOM Solutions - Orange</vt:lpstr>
      <vt:lpstr> </vt:lpstr>
      <vt:lpstr>Overview</vt:lpstr>
      <vt:lpstr>Who we are…</vt:lpstr>
      <vt:lpstr>IOMs main research interests</vt:lpstr>
      <vt:lpstr>IOM Singapore</vt:lpstr>
      <vt:lpstr>Singapore: The “Little Red Dot” in SE-Asia</vt:lpstr>
      <vt:lpstr>Nanosafety research</vt:lpstr>
      <vt:lpstr>Nanosafety services</vt:lpstr>
      <vt:lpstr>EU-US collaboration</vt:lpstr>
      <vt:lpstr>NMBP 27-2016</vt:lpstr>
      <vt:lpstr>Expected Impact</vt:lpstr>
      <vt:lpstr>Closer to the Market Roadmap (CTTM)</vt:lpstr>
      <vt:lpstr>Preliminary consortium- “EC4SafeNano” Project </vt:lpstr>
      <vt:lpstr>Approach</vt:lpstr>
      <vt:lpstr>PowerPoint Presentation</vt:lpstr>
      <vt:lpstr>PowerPoint Presentation</vt:lpstr>
    </vt:vector>
  </TitlesOfParts>
  <Company>IOM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QEEN presentation EU-US CoR on Exposure</dc:title>
  <dc:creator>Martie van Tongeren</dc:creator>
  <cp:lastModifiedBy>Martie Van Tongeren</cp:lastModifiedBy>
  <cp:revision>89</cp:revision>
  <dcterms:created xsi:type="dcterms:W3CDTF">2009-03-13T08:01:51Z</dcterms:created>
  <dcterms:modified xsi:type="dcterms:W3CDTF">2015-10-01T06:17:15Z</dcterms:modified>
</cp:coreProperties>
</file>